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5"/>
  </p:notesMasterIdLst>
  <p:sldIdLst>
    <p:sldId id="258" r:id="rId2"/>
    <p:sldId id="259" r:id="rId3"/>
    <p:sldId id="270"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Oi" panose="020B0604020202020204" charset="0"/>
      <p:regular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2764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15" name="Google Shape;11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3d8bcf8430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23" name="Google Shape;123;g33d8bcf843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39" name="Google Shape;13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47" name="Google Shape;14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55" name="Google Shape;15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31" name="Google Shape;13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63" name="Google Shape;1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d99ee0ad0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79" name="Google Shape;179;g33d99ee0ad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3d99ee0ad0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numCol="1" anchor="t" anchorCtr="0">
            <a:noAutofit/>
          </a:bodyPr>
          <a:lstStyle/>
          <a:p>
            <a:pPr marL="0" lvl="0" indent="0" algn="l" rtl="0">
              <a:lnSpc>
                <a:spcPct val="100000"/>
              </a:lnSpc>
              <a:spcBef>
                <a:spcPts val="0"/>
              </a:spcBef>
              <a:spcAft>
                <a:spcPts val="0"/>
              </a:spcAft>
              <a:buSzPts val="1100"/>
              <a:buNone/>
            </a:pPr>
            <a:endParaRPr/>
          </a:p>
        </p:txBody>
      </p:sp>
      <p:sp>
        <p:nvSpPr>
          <p:cNvPr id="187" name="Google Shape;187;g33d99ee0ad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numCol="1"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numCol="1"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numCol="1"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numCol="1"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numCol="1"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numCol="1"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numCol="1"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numCol="1"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numCol="1"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numCol="1"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numCol="1"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numCol="1"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numCol="1"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a:spLocks noGrp="1"/>
          </p:cNvSpPr>
          <p:nvPr>
            <p:ph type="pic" idx="2"/>
          </p:nvPr>
        </p:nvSpPr>
        <p:spPr>
          <a:xfrm>
            <a:off x="5183188" y="987425"/>
            <a:ext cx="6172200" cy="4873625"/>
          </a:xfrm>
          <a:prstGeom prst="rect">
            <a:avLst/>
          </a:prstGeom>
          <a:noFill/>
          <a:ln>
            <a:noFill/>
          </a:ln>
        </p:spPr>
      </p:sp>
      <p:sp>
        <p:nvSpPr>
          <p:cNvPr id="58" name="Google Shape;58;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numCol="1"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numCol="1"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numCol="1"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numCol="1"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numCol="1"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numCol="1"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numCol="1"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numCol="1"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numCol="1"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lt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4"/>
          <p:cNvSpPr txBox="1">
            <a:spLocks noGrp="1"/>
          </p:cNvSpPr>
          <p:nvPr>
            <p:ph type="ctrTitle"/>
          </p:nvPr>
        </p:nvSpPr>
        <p:spPr>
          <a:xfrm>
            <a:off x="2494269" y="1246651"/>
            <a:ext cx="9144000" cy="2387600"/>
          </a:xfrm>
          <a:prstGeom prst="rect">
            <a:avLst/>
          </a:prstGeom>
          <a:noFill/>
          <a:ln>
            <a:noFill/>
          </a:ln>
        </p:spPr>
        <p:txBody>
          <a:bodyPr spcFirstLastPara="1" wrap="square" lIns="91425" tIns="45700" rIns="91425" bIns="45700" numCol="1" anchor="b" anchorCtr="0">
            <a:normAutofit/>
          </a:bodyPr>
          <a:lstStyle/>
          <a:p>
            <a:pPr marL="0" lvl="0" indent="0" algn="ctr" rtl="0">
              <a:lnSpc>
                <a:spcPct val="90000"/>
              </a:lnSpc>
              <a:spcBef>
                <a:spcPts val="0"/>
              </a:spcBef>
              <a:spcAft>
                <a:spcPts val="0"/>
              </a:spcAft>
              <a:buClr>
                <a:schemeClr val="dk1"/>
              </a:buClr>
              <a:buSzPts val="6600"/>
              <a:buFont typeface="Calibri"/>
              <a:buNone/>
            </a:pPr>
            <a:r>
              <a:rPr lang="en-GB" sz="8500" b="1" dirty="0"/>
              <a:t>Science</a:t>
            </a:r>
            <a:endParaRPr sz="8500" b="1" dirty="0"/>
          </a:p>
          <a:p>
            <a:pPr marL="0" lvl="0" indent="0" algn="ctr" rtl="0">
              <a:lnSpc>
                <a:spcPct val="90000"/>
              </a:lnSpc>
              <a:spcBef>
                <a:spcPts val="0"/>
              </a:spcBef>
              <a:spcAft>
                <a:spcPts val="0"/>
              </a:spcAft>
              <a:buClr>
                <a:schemeClr val="dk1"/>
              </a:buClr>
              <a:buSzPts val="6600"/>
              <a:buFont typeface="Calibri"/>
              <a:buNone/>
            </a:pPr>
            <a:r>
              <a:rPr lang="en-GB" altLang="en-GB" sz="6388" b="1" dirty="0">
                <a:latin typeface="Calibri"/>
                <a:ea typeface="Calibri"/>
                <a:cs typeface="Calibri"/>
                <a:sym typeface="Calibri"/>
              </a:rPr>
              <a:t>Intent</a:t>
            </a:r>
            <a:endParaRPr sz="6388" b="1" dirty="0">
              <a:latin typeface="Calibri"/>
              <a:ea typeface="Calibri"/>
              <a:cs typeface="Calibri"/>
              <a:sym typeface="Calibri"/>
            </a:endParaRPr>
          </a:p>
        </p:txBody>
      </p:sp>
      <p:sp>
        <p:nvSpPr>
          <p:cNvPr id="99" name="Google Shape;99;p14"/>
          <p:cNvSpPr txBox="1">
            <a:spLocks noGrp="1"/>
          </p:cNvSpPr>
          <p:nvPr>
            <p:ph type="subTitle" idx="1"/>
          </p:nvPr>
        </p:nvSpPr>
        <p:spPr>
          <a:xfrm>
            <a:off x="2494275" y="3801025"/>
            <a:ext cx="9474900" cy="2460900"/>
          </a:xfrm>
          <a:prstGeom prst="rect">
            <a:avLst/>
          </a:prstGeom>
          <a:noFill/>
          <a:ln>
            <a:noFill/>
          </a:ln>
        </p:spPr>
        <p:txBody>
          <a:bodyPr spcFirstLastPara="1" wrap="square" lIns="91425" tIns="45700" rIns="91425" bIns="45700" numCol="1" anchor="t" anchorCtr="0">
            <a:noAutofit/>
          </a:bodyPr>
          <a:lstStyle/>
          <a:p>
            <a:pPr marL="0" lvl="0" indent="0" algn="ctr" rtl="0">
              <a:lnSpc>
                <a:spcPct val="90000"/>
              </a:lnSpc>
              <a:spcBef>
                <a:spcPts val="0"/>
              </a:spcBef>
              <a:spcAft>
                <a:spcPts val="0"/>
              </a:spcAft>
              <a:buClr>
                <a:schemeClr val="dk1"/>
              </a:buClr>
              <a:buSzPts val="4800"/>
              <a:buNone/>
            </a:pPr>
            <a:endParaRPr sz="3100" b="1" dirty="0"/>
          </a:p>
        </p:txBody>
      </p:sp>
      <p:sp>
        <p:nvSpPr>
          <p:cNvPr id="100" name="Google Shape;100;p14"/>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4"/>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endParaRPr sz="8800" b="1" i="0" u="none" strike="noStrike" cap="none">
              <a:solidFill>
                <a:schemeClr val="lt1"/>
              </a:solidFill>
              <a:latin typeface="Calibri"/>
              <a:ea typeface="Calibri"/>
              <a:cs typeface="Calibri"/>
              <a:sym typeface="Calibri"/>
            </a:endParaRPr>
          </a:p>
        </p:txBody>
      </p:sp>
      <p:sp>
        <p:nvSpPr>
          <p:cNvPr id="102" name="Google Shape;102;p14"/>
          <p:cNvSpPr txBox="1"/>
          <p:nvPr/>
        </p:nvSpPr>
        <p:spPr>
          <a:xfrm>
            <a:off x="3048755" y="3277375"/>
            <a:ext cx="6097508" cy="307777"/>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03" name="Google Shape;103;p14" descr="A green circle with a crown and arrows  Description automatically generated"/>
          <p:cNvPicPr preferRelativeResize="0"/>
          <p:nvPr/>
        </p:nvPicPr>
        <p:blipFill rotWithShape="1">
          <a:blip r:embed="rId3">
            <a:alphaModFix/>
          </a:blip>
          <a:srcRect/>
          <a:stretch/>
        </p:blipFill>
        <p:spPr>
          <a:xfrm>
            <a:off x="9789290" y="368445"/>
            <a:ext cx="2164079" cy="156204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5"/>
          <p:cNvSpPr txBox="1">
            <a:spLocks noGrp="1"/>
          </p:cNvSpPr>
          <p:nvPr>
            <p:ph type="subTitle" idx="1"/>
          </p:nvPr>
        </p:nvSpPr>
        <p:spPr>
          <a:xfrm>
            <a:off x="2358335" y="1254771"/>
            <a:ext cx="9474900" cy="5401401"/>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2000" i="0" u="sng" dirty="0">
                <a:solidFill>
                  <a:srgbClr val="000000"/>
                </a:solidFill>
              </a:rPr>
              <a:t>Science Intent and Implementation Statement</a:t>
            </a:r>
            <a:r>
              <a:rPr lang="en-GB" altLang="en-GB" sz="2000" i="0" dirty="0">
                <a:solidFill>
                  <a:srgbClr val="000000"/>
                </a:solidFill>
              </a:rPr>
              <a:t> </a:t>
            </a:r>
            <a:endParaRPr sz="2000" i="0" dirty="0">
              <a:solidFill>
                <a:srgbClr val="000000"/>
              </a:solidFill>
            </a:endParaRPr>
          </a:p>
          <a:p>
            <a:pPr marL="457200" lvl="0" indent="-406400" algn="l" rtl="0">
              <a:lnSpc>
                <a:spcPct val="90000"/>
              </a:lnSpc>
              <a:spcBef>
                <a:spcPts val="1000"/>
              </a:spcBef>
              <a:spcAft>
                <a:spcPts val="0"/>
              </a:spcAft>
              <a:buSzPts val="2400"/>
              <a:buNone/>
            </a:pPr>
            <a:r>
              <a:rPr lang="en-GB" altLang="en-GB" sz="2000" i="0" dirty="0">
                <a:solidFill>
                  <a:srgbClr val="000000"/>
                </a:solidFill>
              </a:rPr>
              <a:t> </a:t>
            </a:r>
            <a:endParaRPr lang="en-GB" sz="2000" dirty="0">
              <a:solidFill>
                <a:srgbClr val="000000"/>
              </a:solidFill>
            </a:endParaRPr>
          </a:p>
          <a:p>
            <a:pPr>
              <a:lnSpc>
                <a:spcPct val="107000"/>
              </a:lnSpc>
              <a:spcAft>
                <a:spcPts val="600"/>
              </a:spcAft>
            </a:pPr>
            <a:r>
              <a:rPr lang="en-US" sz="1800" dirty="0">
                <a:effectLst/>
                <a:latin typeface="Calibri" panose="020F0502020204030204" pitchFamily="34" charset="0"/>
                <a:ea typeface="Calibri" panose="020F0502020204030204" pitchFamily="34" charset="0"/>
              </a:rPr>
              <a:t>At St Edmundsbury C of E Primary Academy, our Science curriculum is designed to ignite curiosity and develop a lifelong passion for scientific inquiry among our pupils. Our intent is to provide a rich and engaging Science education that fosters the following key objectives:</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600"/>
              </a:spcAft>
              <a:buFont typeface="+mj-lt"/>
              <a:buAutoNum type="arabicPeriod"/>
              <a:tabLst>
                <a:tab pos="457200" algn="l"/>
              </a:tabLst>
            </a:pPr>
            <a:r>
              <a:rPr lang="en-US" sz="1800" b="1" dirty="0">
                <a:effectLst/>
                <a:latin typeface="Calibri" panose="020F0502020204030204" pitchFamily="34" charset="0"/>
                <a:ea typeface="Calibri" panose="020F0502020204030204" pitchFamily="34" charset="0"/>
              </a:rPr>
              <a:t>Knowledge and Understanding</a:t>
            </a:r>
            <a:r>
              <a:rPr lang="en-US" sz="1800" dirty="0">
                <a:effectLst/>
                <a:latin typeface="Calibri" panose="020F0502020204030204" pitchFamily="34" charset="0"/>
                <a:ea typeface="Calibri" panose="020F0502020204030204" pitchFamily="34" charset="0"/>
              </a:rPr>
              <a:t>: To equip students with a strong foundation in scientific knowledge across subjects and to enable them to make connections between scientific concepts and real-world phenomena.</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600"/>
              </a:spcAft>
              <a:buFont typeface="+mj-lt"/>
              <a:buAutoNum type="arabicPeriod"/>
              <a:tabLst>
                <a:tab pos="457200" algn="l"/>
              </a:tabLst>
            </a:pPr>
            <a:r>
              <a:rPr lang="en-US" sz="1800" b="1" dirty="0">
                <a:effectLst/>
                <a:latin typeface="Calibri" panose="020F0502020204030204" pitchFamily="34" charset="0"/>
                <a:ea typeface="Calibri" panose="020F0502020204030204" pitchFamily="34" charset="0"/>
              </a:rPr>
              <a:t>Skills Development</a:t>
            </a:r>
            <a:r>
              <a:rPr lang="en-US" sz="1800" dirty="0">
                <a:effectLst/>
                <a:latin typeface="Calibri" panose="020F0502020204030204" pitchFamily="34" charset="0"/>
                <a:ea typeface="Calibri" panose="020F0502020204030204" pitchFamily="34" charset="0"/>
              </a:rPr>
              <a:t>: To develop essential scientific skills, including observation, experimentation, analysis, and evaluation. Our pupils will engage in hands-on investigations that encourage critical thinking and foster problem-solving abilities.</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600"/>
              </a:spcAft>
              <a:buFont typeface="+mj-lt"/>
              <a:buAutoNum type="arabicPeriod"/>
              <a:tabLst>
                <a:tab pos="457200" algn="l"/>
              </a:tabLst>
            </a:pPr>
            <a:r>
              <a:rPr lang="en-US" sz="1800" b="1" dirty="0">
                <a:effectLst/>
                <a:latin typeface="Calibri" panose="020F0502020204030204" pitchFamily="34" charset="0"/>
                <a:ea typeface="Calibri" panose="020F0502020204030204" pitchFamily="34" charset="0"/>
              </a:rPr>
              <a:t>Inclusivity and Diversity</a:t>
            </a:r>
            <a:r>
              <a:rPr lang="en-US" sz="1800" dirty="0">
                <a:effectLst/>
                <a:latin typeface="Calibri" panose="020F0502020204030204" pitchFamily="34" charset="0"/>
                <a:ea typeface="Calibri" panose="020F0502020204030204" pitchFamily="34" charset="0"/>
              </a:rPr>
              <a:t>: To ensure that all children, regardless of their background or ability, have access to high-quality Science education that allows them to explore, question, and discover in a safe and supportive environment. </a:t>
            </a:r>
            <a:endParaRPr lang="en-GB" sz="1800" dirty="0">
              <a:effectLst/>
              <a:latin typeface="Calibri" panose="020F0502020204030204" pitchFamily="34" charset="0"/>
              <a:ea typeface="Calibri" panose="020F0502020204030204" pitchFamily="34" charset="0"/>
            </a:endParaRPr>
          </a:p>
          <a:p>
            <a:pPr marL="0" lvl="0" indent="0" algn="l" rtl="0">
              <a:lnSpc>
                <a:spcPct val="90000"/>
              </a:lnSpc>
              <a:spcBef>
                <a:spcPts val="1000"/>
              </a:spcBef>
              <a:spcAft>
                <a:spcPts val="0"/>
              </a:spcAft>
              <a:buNone/>
            </a:pPr>
            <a:endParaRPr lang="en-GB"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ctr" rtl="0">
              <a:lnSpc>
                <a:spcPct val="90000"/>
              </a:lnSpc>
              <a:spcBef>
                <a:spcPts val="0"/>
              </a:spcBef>
              <a:spcAft>
                <a:spcPts val="0"/>
              </a:spcAft>
              <a:buClr>
                <a:schemeClr val="dk1"/>
              </a:buClr>
              <a:buSzPts val="4800"/>
              <a:buNone/>
            </a:pPr>
            <a:endParaRPr sz="3100" b="1" dirty="0"/>
          </a:p>
        </p:txBody>
      </p:sp>
      <p:sp>
        <p:nvSpPr>
          <p:cNvPr id="109" name="Google Shape;109;p15"/>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0" name="Google Shape;110;p15"/>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11" name="Google Shape;111;p15"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5"/>
          <p:cNvSpPr txBox="1">
            <a:spLocks noGrp="1"/>
          </p:cNvSpPr>
          <p:nvPr>
            <p:ph type="subTitle" idx="1"/>
          </p:nvPr>
        </p:nvSpPr>
        <p:spPr>
          <a:xfrm>
            <a:off x="2358335" y="1254771"/>
            <a:ext cx="9474900" cy="5401401"/>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2000" i="0" u="sng" dirty="0">
                <a:solidFill>
                  <a:srgbClr val="000000"/>
                </a:solidFill>
              </a:rPr>
              <a:t>Science Intent and Implementation Statement</a:t>
            </a:r>
            <a:r>
              <a:rPr lang="en-GB" altLang="en-GB" sz="2000" i="0" dirty="0">
                <a:solidFill>
                  <a:srgbClr val="000000"/>
                </a:solidFill>
              </a:rPr>
              <a:t> </a:t>
            </a:r>
            <a:endParaRPr sz="2000" i="0" dirty="0">
              <a:solidFill>
                <a:srgbClr val="000000"/>
              </a:solidFill>
            </a:endParaRPr>
          </a:p>
          <a:p>
            <a:pPr marL="457200" lvl="0" indent="-406400" algn="l" rtl="0">
              <a:lnSpc>
                <a:spcPct val="90000"/>
              </a:lnSpc>
              <a:spcBef>
                <a:spcPts val="1000"/>
              </a:spcBef>
              <a:spcAft>
                <a:spcPts val="0"/>
              </a:spcAft>
              <a:buSzPts val="2400"/>
              <a:buNone/>
            </a:pPr>
            <a:r>
              <a:rPr lang="en-GB" altLang="en-GB" sz="2000" i="0" dirty="0">
                <a:solidFill>
                  <a:srgbClr val="000000"/>
                </a:solidFill>
              </a:rPr>
              <a:t> </a:t>
            </a:r>
            <a:endParaRPr lang="en-GB" sz="2000" dirty="0">
              <a:solidFill>
                <a:srgbClr val="000000"/>
              </a:solidFill>
            </a:endParaRPr>
          </a:p>
          <a:p>
            <a:pPr marL="0" lvl="0" indent="0">
              <a:lnSpc>
                <a:spcPct val="107000"/>
              </a:lnSpc>
              <a:spcAft>
                <a:spcPts val="600"/>
              </a:spcAft>
              <a:tabLst>
                <a:tab pos="457200" algn="l"/>
              </a:tabLst>
            </a:pPr>
            <a:r>
              <a:rPr lang="en-US" sz="1800" b="1" dirty="0">
                <a:effectLst/>
                <a:latin typeface="Calibri" panose="020F0502020204030204" pitchFamily="34" charset="0"/>
                <a:ea typeface="Calibri" panose="020F0502020204030204" pitchFamily="34" charset="0"/>
              </a:rPr>
              <a:t>5. Awareness of Science in Society</a:t>
            </a:r>
            <a:r>
              <a:rPr lang="en-US" sz="1800" dirty="0">
                <a:effectLst/>
                <a:latin typeface="Calibri" panose="020F0502020204030204" pitchFamily="34" charset="0"/>
                <a:ea typeface="Calibri" panose="020F0502020204030204" pitchFamily="34" charset="0"/>
              </a:rPr>
              <a:t>: To cultivate an understanding of the role of Science in everyday life and its impact on personal and societal issues, including health, environment, and technology. </a:t>
            </a:r>
            <a:endParaRPr lang="en-GB" sz="1800" dirty="0">
              <a:effectLst/>
              <a:latin typeface="Calibri" panose="020F0502020204030204" pitchFamily="34" charset="0"/>
              <a:ea typeface="Calibri" panose="020F0502020204030204" pitchFamily="34" charset="0"/>
            </a:endParaRPr>
          </a:p>
          <a:p>
            <a:r>
              <a:rPr lang="en-US" sz="1800" b="1" dirty="0">
                <a:effectLst/>
                <a:latin typeface="Calibri" panose="020F0502020204030204" pitchFamily="34" charset="0"/>
                <a:ea typeface="Calibri" panose="020F0502020204030204" pitchFamily="34" charset="0"/>
              </a:rPr>
              <a:t>6. Interdisciplinary Connections</a:t>
            </a:r>
            <a:r>
              <a:rPr lang="en-US" sz="1800" dirty="0">
                <a:effectLst/>
                <a:latin typeface="Calibri" panose="020F0502020204030204" pitchFamily="34" charset="0"/>
                <a:ea typeface="Calibri" panose="020F0502020204030204" pitchFamily="34" charset="0"/>
              </a:rPr>
              <a:t>: To foster connections between Science and other subjects, including Mathematics, Technology and the arts.</a:t>
            </a:r>
            <a:endParaRPr lang="en-GB"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ctr" rtl="0">
              <a:lnSpc>
                <a:spcPct val="90000"/>
              </a:lnSpc>
              <a:spcBef>
                <a:spcPts val="0"/>
              </a:spcBef>
              <a:spcAft>
                <a:spcPts val="0"/>
              </a:spcAft>
              <a:buClr>
                <a:schemeClr val="dk1"/>
              </a:buClr>
              <a:buSzPts val="4800"/>
              <a:buNone/>
            </a:pPr>
            <a:endParaRPr sz="3100" b="1" dirty="0"/>
          </a:p>
        </p:txBody>
      </p:sp>
      <p:sp>
        <p:nvSpPr>
          <p:cNvPr id="109" name="Google Shape;109;p15"/>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0" name="Google Shape;110;p15"/>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11" name="Google Shape;111;p15"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extLst>
      <p:ext uri="{BB962C8B-B14F-4D97-AF65-F5344CB8AC3E}">
        <p14:creationId xmlns:p14="http://schemas.microsoft.com/office/powerpoint/2010/main" val="189570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subTitle" idx="1"/>
          </p:nvPr>
        </p:nvSpPr>
        <p:spPr>
          <a:xfrm>
            <a:off x="2358335" y="1093840"/>
            <a:ext cx="9474900" cy="5521144"/>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2000" b="1" u="sng" dirty="0">
                <a:solidFill>
                  <a:srgbClr val="0B0C0C"/>
                </a:solidFill>
                <a:latin typeface="Arial"/>
                <a:ea typeface="Arial"/>
                <a:cs typeface="Arial"/>
                <a:sym typeface="Arial"/>
              </a:rPr>
              <a:t>Early Years</a:t>
            </a:r>
            <a:r>
              <a:rPr lang="en-GB" altLang="en-GB" sz="2000" b="1" i="0" u="sng" dirty="0">
                <a:solidFill>
                  <a:srgbClr val="0B0C0C"/>
                </a:solidFill>
                <a:latin typeface="Arial"/>
                <a:ea typeface="Arial"/>
                <a:cs typeface="Arial"/>
                <a:sym typeface="Arial"/>
              </a:rPr>
              <a:t> </a:t>
            </a:r>
            <a:endParaRPr dirty="0"/>
          </a:p>
          <a:p>
            <a:pPr marL="0" lvl="0" indent="0" algn="ctr" rtl="0">
              <a:lnSpc>
                <a:spcPct val="90000"/>
              </a:lnSpc>
              <a:spcBef>
                <a:spcPts val="0"/>
              </a:spcBef>
              <a:spcAft>
                <a:spcPts val="0"/>
              </a:spcAft>
              <a:buClr>
                <a:schemeClr val="dk1"/>
              </a:buClr>
              <a:buSzPts val="4800"/>
              <a:buNone/>
            </a:pPr>
            <a:endParaRPr sz="3100" b="1" dirty="0"/>
          </a:p>
          <a:p>
            <a:pPr marL="0" lvl="0" indent="0" algn="just" rtl="0">
              <a:lnSpc>
                <a:spcPct val="115000"/>
              </a:lnSpc>
              <a:spcBef>
                <a:spcPts val="800"/>
              </a:spcBef>
              <a:spcAft>
                <a:spcPts val="0"/>
              </a:spcAft>
              <a:buClr>
                <a:schemeClr val="dk1"/>
              </a:buClr>
              <a:buSzPts val="1100"/>
              <a:buFont typeface="Arial"/>
              <a:buNone/>
            </a:pPr>
            <a:r>
              <a:rPr lang="en-US" sz="1800" dirty="0">
                <a:effectLst/>
                <a:latin typeface="Calibri" panose="020F0502020204030204" pitchFamily="34" charset="0"/>
                <a:ea typeface="Calibri" panose="020F0502020204030204" pitchFamily="34" charset="0"/>
              </a:rPr>
              <a:t>In the Early Years Foundation Stage (EYFS), our intent is to lay a strong foundation for scientific exploration through playful, hands-on experiences. Children are encouraged to observe, explore, and ask questions and talk about the world around them. Our activities promote early scientific concepts such as:</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Understanding the natural world through outdoor exploration and garden activities.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Basic concepts of materials and their properties through sensory play.</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Developing vocabulary related to Science, enabling children to articulate their thoughts and observations.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Encouraging observational skills through simple experiments and investigations focused on cause and effect.</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0" lvl="0" indent="0" algn="ctr" rtl="0">
              <a:lnSpc>
                <a:spcPct val="90000"/>
              </a:lnSpc>
              <a:spcBef>
                <a:spcPts val="1500"/>
              </a:spcBef>
              <a:spcAft>
                <a:spcPts val="0"/>
              </a:spcAft>
              <a:buClr>
                <a:schemeClr val="dk1"/>
              </a:buClr>
              <a:buSzPts val="4800"/>
              <a:buNone/>
            </a:pPr>
            <a:endParaRPr sz="3100" b="1" dirty="0"/>
          </a:p>
          <a:p>
            <a:pPr marL="0" lvl="0" indent="0" algn="ctr" rtl="0">
              <a:lnSpc>
                <a:spcPct val="90000"/>
              </a:lnSpc>
              <a:spcBef>
                <a:spcPts val="0"/>
              </a:spcBef>
              <a:spcAft>
                <a:spcPts val="0"/>
              </a:spcAft>
              <a:buClr>
                <a:schemeClr val="dk1"/>
              </a:buClr>
              <a:buSzPts val="4800"/>
              <a:buNone/>
            </a:pPr>
            <a:endParaRPr sz="3100" b="1" dirty="0"/>
          </a:p>
        </p:txBody>
      </p:sp>
      <p:sp>
        <p:nvSpPr>
          <p:cNvPr id="118" name="Google Shape;118;p16"/>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9" name="Google Shape;119;p16"/>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20" name="Google Shape;120;p16"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7"/>
          <p:cNvSpPr txBox="1">
            <a:spLocks noGrp="1"/>
          </p:cNvSpPr>
          <p:nvPr>
            <p:ph type="subTitle" idx="1"/>
          </p:nvPr>
        </p:nvSpPr>
        <p:spPr>
          <a:xfrm>
            <a:off x="2358335" y="1093839"/>
            <a:ext cx="9474900" cy="5661187"/>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1800" b="1" i="0" u="sng" dirty="0">
                <a:solidFill>
                  <a:srgbClr val="0B0C0C"/>
                </a:solidFill>
              </a:rPr>
              <a:t>National Curriculum Aims</a:t>
            </a:r>
            <a:endParaRPr sz="1800" dirty="0"/>
          </a:p>
          <a:p>
            <a:pPr marL="0" lvl="0" indent="0" algn="ctr" rtl="0">
              <a:lnSpc>
                <a:spcPct val="90000"/>
              </a:lnSpc>
              <a:spcBef>
                <a:spcPts val="0"/>
              </a:spcBef>
              <a:spcAft>
                <a:spcPts val="0"/>
              </a:spcAft>
              <a:buClr>
                <a:schemeClr val="dk1"/>
              </a:buClr>
              <a:buSzPts val="4800"/>
              <a:buNone/>
            </a:pPr>
            <a:endParaRPr sz="1800" b="1" dirty="0"/>
          </a:p>
          <a:p>
            <a:pPr marL="457200" lvl="0" indent="-406400" algn="l" rtl="0">
              <a:lnSpc>
                <a:spcPct val="90000"/>
              </a:lnSpc>
              <a:spcBef>
                <a:spcPts val="1000"/>
              </a:spcBef>
              <a:spcAft>
                <a:spcPts val="0"/>
              </a:spcAft>
              <a:buSzPts val="2400"/>
              <a:buNone/>
            </a:pPr>
            <a:r>
              <a:rPr lang="en-GB" altLang="en-GB" sz="1800" b="1" i="0" dirty="0">
                <a:solidFill>
                  <a:srgbClr val="0B0C0C"/>
                </a:solidFill>
              </a:rPr>
              <a:t>Key Stage 1 - Years 1 and 2</a:t>
            </a:r>
            <a:endParaRPr sz="1800" dirty="0"/>
          </a:p>
          <a:p>
            <a:pPr>
              <a:lnSpc>
                <a:spcPct val="107000"/>
              </a:lnSpc>
              <a:spcBef>
                <a:spcPts val="1200"/>
              </a:spcBef>
              <a:spcAft>
                <a:spcPts val="1200"/>
              </a:spcAft>
            </a:pPr>
            <a:r>
              <a:rPr lang="en-US" sz="1800" b="1" dirty="0">
                <a:effectLst/>
                <a:latin typeface="Calibri" panose="020F0502020204030204" pitchFamily="34" charset="0"/>
              </a:rPr>
              <a:t>In Year 1, our Science curriculum builds on the foundations established in EYFS. Pupils explore topics such as:</a:t>
            </a:r>
            <a:endParaRPr lang="en-GB" sz="1800" b="1" dirty="0">
              <a:effectLst/>
              <a:latin typeface="Calibri" panose="020F0502020204030204" pitchFamily="34" charset="0"/>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Living things and their habitats, </a:t>
            </a:r>
            <a:r>
              <a:rPr lang="en-US" sz="1800" dirty="0" err="1">
                <a:effectLst/>
                <a:latin typeface="Calibri" panose="020F0502020204030204" pitchFamily="34" charset="0"/>
                <a:ea typeface="Calibri" panose="020F0502020204030204" pitchFamily="34" charset="0"/>
                <a:cs typeface="Symbol" panose="05050102010706020507" pitchFamily="18" charset="2"/>
              </a:rPr>
              <a:t>recognising</a:t>
            </a:r>
            <a:r>
              <a:rPr lang="en-US" sz="1800" dirty="0">
                <a:effectLst/>
                <a:latin typeface="Calibri" panose="020F0502020204030204" pitchFamily="34" charset="0"/>
                <a:ea typeface="Calibri" panose="020F0502020204030204" pitchFamily="34" charset="0"/>
                <a:cs typeface="Symbol" panose="05050102010706020507" pitchFamily="18" charset="2"/>
              </a:rPr>
              <a:t> similarities and differences.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Everyday materials and their properties, encouraging classification and simple experiments.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Seasonal changes, allowing children to observe and document changes over time.</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algn="l">
              <a:lnSpc>
                <a:spcPct val="107000"/>
              </a:lnSpc>
              <a:spcAft>
                <a:spcPts val="600"/>
              </a:spcAft>
            </a:pPr>
            <a:endParaRPr lang="en-US" sz="1800" b="1" dirty="0">
              <a:effectLst/>
              <a:latin typeface="Calibri" panose="020F0502020204030204" pitchFamily="34" charset="0"/>
              <a:ea typeface="Calibri" panose="020F0502020204030204" pitchFamily="34" charset="0"/>
            </a:endParaRPr>
          </a:p>
          <a:p>
            <a:pPr algn="l">
              <a:lnSpc>
                <a:spcPct val="107000"/>
              </a:lnSpc>
              <a:spcAft>
                <a:spcPts val="600"/>
              </a:spcAft>
            </a:pPr>
            <a:endParaRPr lang="en-US" sz="1800" b="1" dirty="0">
              <a:latin typeface="Calibri" panose="020F0502020204030204" pitchFamily="34" charset="0"/>
              <a:ea typeface="Calibri" panose="020F0502020204030204" pitchFamily="34" charset="0"/>
            </a:endParaRPr>
          </a:p>
          <a:p>
            <a:pPr>
              <a:lnSpc>
                <a:spcPct val="107000"/>
              </a:lnSpc>
              <a:spcAft>
                <a:spcPts val="600"/>
              </a:spcAft>
            </a:pPr>
            <a:endParaRPr lang="en-US" sz="1800" b="1" dirty="0">
              <a:effectLst/>
              <a:latin typeface="Calibri" panose="020F0502020204030204" pitchFamily="34" charset="0"/>
              <a:ea typeface="Calibri" panose="020F0502020204030204" pitchFamily="34" charset="0"/>
            </a:endParaRPr>
          </a:p>
          <a:p>
            <a:pPr>
              <a:lnSpc>
                <a:spcPct val="107000"/>
              </a:lnSpc>
              <a:spcAft>
                <a:spcPts val="600"/>
              </a:spcAft>
            </a:pPr>
            <a:endParaRPr lang="en-US" sz="1800" b="1" dirty="0">
              <a:latin typeface="Calibri" panose="020F0502020204030204" pitchFamily="34" charset="0"/>
              <a:ea typeface="Calibri" panose="020F0502020204030204" pitchFamily="34" charset="0"/>
            </a:endParaRPr>
          </a:p>
          <a:p>
            <a:pPr>
              <a:lnSpc>
                <a:spcPct val="107000"/>
              </a:lnSpc>
              <a:spcAft>
                <a:spcPts val="600"/>
              </a:spcAft>
            </a:pPr>
            <a:endParaRPr lang="en-US" sz="1800" b="1" dirty="0">
              <a:effectLst/>
              <a:latin typeface="Calibri" panose="020F0502020204030204" pitchFamily="34" charset="0"/>
              <a:ea typeface="Calibri" panose="020F0502020204030204" pitchFamily="34" charset="0"/>
            </a:endParaRPr>
          </a:p>
          <a:p>
            <a:pPr>
              <a:lnSpc>
                <a:spcPct val="107000"/>
              </a:lnSpc>
              <a:spcAft>
                <a:spcPts val="600"/>
              </a:spcAft>
            </a:pPr>
            <a:r>
              <a:rPr lang="en-US" sz="1800" b="1" dirty="0">
                <a:effectLst/>
                <a:latin typeface="Calibri" panose="020F0502020204030204" pitchFamily="34" charset="0"/>
                <a:ea typeface="Calibri" panose="020F0502020204030204" pitchFamily="34" charset="0"/>
              </a:rPr>
              <a:t>Year 2 pupils deepen their understanding through themes that include:</a:t>
            </a:r>
            <a:endParaRPr lang="en-GB" sz="1800" dirty="0">
              <a:effectLst/>
              <a:latin typeface="Calibri" panose="020F0502020204030204" pitchFamily="34" charset="0"/>
              <a:ea typeface="Calibri" panose="020F0502020204030204" pitchFamily="34" charset="0"/>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Animals, including humans, </a:t>
            </a:r>
            <a:r>
              <a:rPr lang="en-US" sz="1800" dirty="0" err="1">
                <a:effectLst/>
                <a:latin typeface="Calibri" panose="020F0502020204030204" pitchFamily="34" charset="0"/>
                <a:ea typeface="Calibri" panose="020F0502020204030204" pitchFamily="34" charset="0"/>
                <a:cs typeface="Symbol" panose="05050102010706020507" pitchFamily="18" charset="2"/>
              </a:rPr>
              <a:t>focussing</a:t>
            </a:r>
            <a:r>
              <a:rPr lang="en-US" sz="1800" dirty="0">
                <a:effectLst/>
                <a:latin typeface="Calibri" panose="020F0502020204030204" pitchFamily="34" charset="0"/>
                <a:ea typeface="Calibri" panose="020F0502020204030204" pitchFamily="34" charset="0"/>
                <a:cs typeface="Symbol" panose="05050102010706020507" pitchFamily="18" charset="2"/>
              </a:rPr>
              <a:t> on growth, basic human needs, and lifecycles.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Material changes, where pupils explore solids, liquids, and gases through simple experiments.</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342900" lvl="0" indent="-342900">
              <a:lnSpc>
                <a:spcPct val="107000"/>
              </a:lnSpc>
              <a:spcAft>
                <a:spcPts val="6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Symbol" panose="05050102010706020507" pitchFamily="18" charset="2"/>
              </a:rPr>
              <a:t>Plant life cycles, conducting investigations into how plants grow and what they need to survive.</a:t>
            </a:r>
            <a:endParaRPr lang="en-GB" sz="1800" dirty="0">
              <a:effectLst/>
              <a:latin typeface="Calibri" panose="020F0502020204030204" pitchFamily="34" charset="0"/>
              <a:ea typeface="Calibri" panose="020F0502020204030204" pitchFamily="34" charset="0"/>
              <a:cs typeface="Symbol" panose="05050102010706020507" pitchFamily="18" charset="2"/>
            </a:endParaRPr>
          </a:p>
          <a:p>
            <a:pPr marL="0" lvl="0" indent="0" algn="l" rtl="0">
              <a:lnSpc>
                <a:spcPct val="90000"/>
              </a:lnSpc>
              <a:spcBef>
                <a:spcPts val="1500"/>
              </a:spcBef>
              <a:spcAft>
                <a:spcPts val="0"/>
              </a:spcAft>
              <a:buClr>
                <a:schemeClr val="dk1"/>
              </a:buClr>
              <a:buSzPts val="4800"/>
              <a:buNone/>
            </a:pPr>
            <a:endParaRPr lang="en-GB" sz="1800" b="1" dirty="0"/>
          </a:p>
          <a:p>
            <a:pPr marL="0" lvl="0" indent="0" algn="ctr" rtl="0">
              <a:lnSpc>
                <a:spcPct val="90000"/>
              </a:lnSpc>
              <a:spcBef>
                <a:spcPts val="0"/>
              </a:spcBef>
              <a:spcAft>
                <a:spcPts val="0"/>
              </a:spcAft>
              <a:buClr>
                <a:schemeClr val="dk1"/>
              </a:buClr>
              <a:buSzPts val="4800"/>
              <a:buNone/>
            </a:pPr>
            <a:endParaRPr sz="1800" b="1" dirty="0"/>
          </a:p>
        </p:txBody>
      </p:sp>
      <p:sp>
        <p:nvSpPr>
          <p:cNvPr id="126" name="Google Shape;126;p17"/>
          <p:cNvSpPr/>
          <p:nvPr/>
        </p:nvSpPr>
        <p:spPr>
          <a:xfrm>
            <a:off x="0" y="-4064"/>
            <a:ext cx="216420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7" name="Google Shape;127;p17"/>
          <p:cNvSpPr txBox="1"/>
          <p:nvPr/>
        </p:nvSpPr>
        <p:spPr>
          <a:xfrm rot="-5400000">
            <a:off x="-545435" y="2831304"/>
            <a:ext cx="3255300" cy="144690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28" name="Google Shape;128;p17"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a:spLocks noGrp="1"/>
          </p:cNvSpPr>
          <p:nvPr>
            <p:ph type="subTitle" idx="1"/>
          </p:nvPr>
        </p:nvSpPr>
        <p:spPr>
          <a:xfrm>
            <a:off x="2358335" y="1093840"/>
            <a:ext cx="9474900" cy="2460900"/>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2000" b="1" i="0" u="sng" dirty="0">
                <a:solidFill>
                  <a:srgbClr val="0B0C0C"/>
                </a:solidFill>
                <a:latin typeface="Arial"/>
                <a:ea typeface="Arial"/>
                <a:cs typeface="Arial"/>
                <a:sym typeface="Arial"/>
              </a:rPr>
              <a:t>National Curriculum Aims</a:t>
            </a:r>
            <a:endParaRPr dirty="0"/>
          </a:p>
          <a:p>
            <a:pPr marL="0" lvl="0" indent="0" algn="ctr" rtl="0">
              <a:lnSpc>
                <a:spcPct val="90000"/>
              </a:lnSpc>
              <a:spcBef>
                <a:spcPts val="0"/>
              </a:spcBef>
              <a:spcAft>
                <a:spcPts val="0"/>
              </a:spcAft>
              <a:buClr>
                <a:schemeClr val="dk1"/>
              </a:buClr>
              <a:buSzPts val="4800"/>
              <a:buNone/>
            </a:pPr>
            <a:endParaRPr sz="1600" b="1" dirty="0">
              <a:latin typeface="Arial"/>
              <a:ea typeface="Arial"/>
              <a:cs typeface="Arial"/>
              <a:sym typeface="Arial"/>
            </a:endParaRPr>
          </a:p>
          <a:p>
            <a:pPr marL="457200" lvl="0" indent="-406400" algn="l" rtl="0">
              <a:lnSpc>
                <a:spcPct val="90000"/>
              </a:lnSpc>
              <a:spcBef>
                <a:spcPts val="1000"/>
              </a:spcBef>
              <a:spcAft>
                <a:spcPts val="0"/>
              </a:spcAft>
              <a:buSzPts val="2400"/>
              <a:buNone/>
            </a:pPr>
            <a:r>
              <a:rPr lang="en-GB" altLang="en-GB" sz="1600" b="1" i="0" dirty="0">
                <a:solidFill>
                  <a:srgbClr val="0B0C0C"/>
                </a:solidFill>
                <a:latin typeface="Arial"/>
                <a:ea typeface="Arial"/>
                <a:cs typeface="Arial"/>
                <a:sym typeface="Arial"/>
              </a:rPr>
              <a:t>Upper Key </a:t>
            </a:r>
            <a:r>
              <a:rPr lang="en-GB" altLang="en-GB" sz="1600" b="1" dirty="0">
                <a:solidFill>
                  <a:srgbClr val="0B0C0C"/>
                </a:solidFill>
                <a:latin typeface="Arial"/>
                <a:ea typeface="Arial"/>
                <a:cs typeface="Arial"/>
                <a:sym typeface="Arial"/>
              </a:rPr>
              <a:t>S</a:t>
            </a:r>
            <a:r>
              <a:rPr lang="en-GB" altLang="en-GB" sz="1600" b="1" i="0" dirty="0">
                <a:solidFill>
                  <a:srgbClr val="0B0C0C"/>
                </a:solidFill>
                <a:latin typeface="Arial"/>
                <a:ea typeface="Arial"/>
                <a:cs typeface="Arial"/>
                <a:sym typeface="Arial"/>
              </a:rPr>
              <a:t>tage 2 - Years 5 and 6</a:t>
            </a:r>
            <a:endParaRPr dirty="0"/>
          </a:p>
          <a:p>
            <a:pPr marL="0" lvl="0" indent="0" algn="ctr" rtl="0">
              <a:lnSpc>
                <a:spcPct val="90000"/>
              </a:lnSpc>
              <a:spcBef>
                <a:spcPts val="1500"/>
              </a:spcBef>
              <a:spcAft>
                <a:spcPts val="0"/>
              </a:spcAft>
              <a:buClr>
                <a:schemeClr val="dk1"/>
              </a:buClr>
              <a:buSzPts val="4800"/>
              <a:buNone/>
            </a:pPr>
            <a:endParaRPr sz="3100" b="1" dirty="0"/>
          </a:p>
          <a:p>
            <a:pPr marL="0" lvl="0" indent="0" algn="ctr" rtl="0">
              <a:lnSpc>
                <a:spcPct val="90000"/>
              </a:lnSpc>
              <a:spcBef>
                <a:spcPts val="0"/>
              </a:spcBef>
              <a:spcAft>
                <a:spcPts val="0"/>
              </a:spcAft>
              <a:buClr>
                <a:schemeClr val="dk1"/>
              </a:buClr>
              <a:buSzPts val="4800"/>
              <a:buNone/>
            </a:pPr>
            <a:endParaRPr sz="3100" b="1" dirty="0"/>
          </a:p>
        </p:txBody>
      </p:sp>
      <p:sp>
        <p:nvSpPr>
          <p:cNvPr id="142" name="Google Shape;142;p19"/>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3" name="Google Shape;143;p19"/>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44" name="Google Shape;144;p19"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0"/>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20"/>
          <p:cNvSpPr txBox="1"/>
          <p:nvPr/>
        </p:nvSpPr>
        <p:spPr>
          <a:xfrm rot="-5400000">
            <a:off x="-898278" y="3070993"/>
            <a:ext cx="3833906" cy="707886"/>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51" name="Google Shape;151;p20"/>
          <p:cNvSpPr txBox="1"/>
          <p:nvPr/>
        </p:nvSpPr>
        <p:spPr>
          <a:xfrm>
            <a:off x="2554491" y="2658794"/>
            <a:ext cx="9144000" cy="2397506"/>
          </a:xfrm>
          <a:prstGeom prst="rect">
            <a:avLst/>
          </a:prstGeom>
          <a:noFill/>
          <a:ln>
            <a:noFill/>
          </a:ln>
        </p:spPr>
        <p:txBody>
          <a:bodyPr spcFirstLastPara="1" wrap="square" lIns="91425" tIns="45700" rIns="91425" bIns="45700" numCol="1" anchor="b" anchorCtr="0">
            <a:normAutofit lnSpcReduction="10000"/>
          </a:bodyPr>
          <a:lstStyle/>
          <a:p>
            <a:pPr marL="0" marR="0" lvl="0" indent="0" algn="ctr" rtl="0">
              <a:lnSpc>
                <a:spcPct val="90000"/>
              </a:lnSpc>
              <a:spcBef>
                <a:spcPts val="0"/>
              </a:spcBef>
              <a:spcAft>
                <a:spcPts val="0"/>
              </a:spcAft>
              <a:buClr>
                <a:schemeClr val="dk1"/>
              </a:buClr>
              <a:buSzPts val="12000"/>
              <a:buFont typeface="Calibri"/>
              <a:buNone/>
            </a:pPr>
            <a:r>
              <a:rPr lang="en-GB" altLang="en-GB" sz="12000" b="1" i="1" dirty="0" err="1">
                <a:solidFill>
                  <a:schemeClr val="dk1"/>
                </a:solidFill>
                <a:latin typeface="Calibri"/>
                <a:ea typeface="Calibri"/>
                <a:cs typeface="Calibri"/>
                <a:sym typeface="Calibri"/>
              </a:rPr>
              <a:t>Sciemce</a:t>
            </a:r>
            <a:br>
              <a:rPr lang="en-GB" altLang="en-GB" sz="12000" b="1" i="0" u="none" strike="noStrike" cap="none" dirty="0">
                <a:solidFill>
                  <a:schemeClr val="dk1"/>
                </a:solidFill>
                <a:latin typeface="Calibri"/>
                <a:ea typeface="Calibri"/>
                <a:cs typeface="Calibri"/>
                <a:sym typeface="Calibri"/>
              </a:rPr>
            </a:br>
            <a:r>
              <a:rPr lang="en-GB" altLang="en-GB" sz="6600" b="1" i="0" u="none" strike="noStrike" cap="none" dirty="0">
                <a:solidFill>
                  <a:schemeClr val="dk1"/>
                </a:solidFill>
                <a:latin typeface="Calibri"/>
                <a:ea typeface="Calibri"/>
                <a:cs typeface="Calibri"/>
                <a:sym typeface="Calibri"/>
              </a:rPr>
              <a:t>Implementation</a:t>
            </a:r>
            <a:endParaRPr sz="6600" b="1" i="0" u="none" strike="noStrike" cap="none" dirty="0">
              <a:solidFill>
                <a:schemeClr val="dk1"/>
              </a:solidFill>
              <a:latin typeface="Calibri"/>
              <a:ea typeface="Calibri"/>
              <a:cs typeface="Calibri"/>
              <a:sym typeface="Calibri"/>
            </a:endParaRPr>
          </a:p>
        </p:txBody>
      </p:sp>
      <p:pic>
        <p:nvPicPr>
          <p:cNvPr id="152" name="Google Shape;152;p20"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1"/>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8" name="Google Shape;158;p21"/>
          <p:cNvSpPr txBox="1"/>
          <p:nvPr/>
        </p:nvSpPr>
        <p:spPr>
          <a:xfrm rot="-5400000">
            <a:off x="-898278" y="3070993"/>
            <a:ext cx="3833906" cy="707886"/>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59" name="Google Shape;159;p21"/>
          <p:cNvSpPr txBox="1"/>
          <p:nvPr/>
        </p:nvSpPr>
        <p:spPr>
          <a:xfrm>
            <a:off x="2582626" y="1507983"/>
            <a:ext cx="9144000" cy="2903943"/>
          </a:xfrm>
          <a:prstGeom prst="rect">
            <a:avLst/>
          </a:prstGeom>
          <a:noFill/>
          <a:ln>
            <a:noFill/>
          </a:ln>
        </p:spPr>
        <p:txBody>
          <a:bodyPr spcFirstLastPara="1" wrap="square" lIns="91425" tIns="45700" rIns="91425" bIns="45700" numCol="1" anchor="b" anchorCtr="0">
            <a:noAutofit/>
          </a:bodyPr>
          <a:lstStyle/>
          <a:p>
            <a:pPr marL="0" lvl="0" indent="0" algn="l" rtl="0">
              <a:lnSpc>
                <a:spcPct val="115000"/>
              </a:lnSpc>
              <a:spcBef>
                <a:spcPts val="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600" dirty="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r>
              <a:rPr lang="en-GB" altLang="en-GB" sz="1600" dirty="0">
                <a:solidFill>
                  <a:schemeClr val="dk1"/>
                </a:solidFill>
                <a:highlight>
                  <a:srgbClr val="F8F9FA"/>
                </a:highlight>
                <a:latin typeface="Roboto"/>
                <a:ea typeface="Roboto"/>
                <a:cs typeface="Roboto"/>
                <a:sym typeface="Roboto"/>
              </a:rPr>
              <a:t>To ensure consistency and progression, the school</a:t>
            </a:r>
            <a:endParaRPr sz="1600" dirty="0">
              <a:solidFill>
                <a:schemeClr val="dk1"/>
              </a:solidFill>
              <a:highlight>
                <a:srgbClr val="F8F9FA"/>
              </a:highlight>
              <a:latin typeface="Roboto"/>
              <a:ea typeface="Roboto"/>
              <a:cs typeface="Roboto"/>
              <a:sym typeface="Roboto"/>
            </a:endParaRPr>
          </a:p>
        </p:txBody>
      </p:sp>
      <p:pic>
        <p:nvPicPr>
          <p:cNvPr id="160" name="Google Shape;160;p21"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subTitle" idx="1"/>
          </p:nvPr>
        </p:nvSpPr>
        <p:spPr>
          <a:xfrm>
            <a:off x="2358335" y="1093840"/>
            <a:ext cx="9474900" cy="2460900"/>
          </a:xfrm>
          <a:prstGeom prst="rect">
            <a:avLst/>
          </a:prstGeom>
          <a:noFill/>
          <a:ln>
            <a:noFill/>
          </a:ln>
        </p:spPr>
        <p:txBody>
          <a:bodyPr spcFirstLastPara="1" wrap="square" lIns="91425" tIns="45700" rIns="91425" bIns="45700" numCol="1" anchor="t" anchorCtr="0">
            <a:noAutofit/>
          </a:bodyPr>
          <a:lstStyle/>
          <a:p>
            <a:pPr marL="457200" lvl="0" indent="-406400" algn="ctr" rtl="0">
              <a:lnSpc>
                <a:spcPct val="90000"/>
              </a:lnSpc>
              <a:spcBef>
                <a:spcPts val="1000"/>
              </a:spcBef>
              <a:spcAft>
                <a:spcPts val="0"/>
              </a:spcAft>
              <a:buSzPts val="2400"/>
              <a:buNone/>
            </a:pPr>
            <a:r>
              <a:rPr lang="en-GB" altLang="en-GB" sz="2000" b="1" i="0" u="sng">
                <a:solidFill>
                  <a:srgbClr val="0B0C0C"/>
                </a:solidFill>
                <a:latin typeface="Arial"/>
                <a:ea typeface="Arial"/>
                <a:cs typeface="Arial"/>
                <a:sym typeface="Arial"/>
              </a:rPr>
              <a:t>National Curriculum Aims</a:t>
            </a:r>
            <a:endParaRPr/>
          </a:p>
          <a:p>
            <a:pPr marL="0" lvl="0" indent="0" algn="ctr" rtl="0">
              <a:lnSpc>
                <a:spcPct val="90000"/>
              </a:lnSpc>
              <a:spcBef>
                <a:spcPts val="0"/>
              </a:spcBef>
              <a:spcAft>
                <a:spcPts val="0"/>
              </a:spcAft>
              <a:buClr>
                <a:schemeClr val="dk1"/>
              </a:buClr>
              <a:buSzPts val="4800"/>
              <a:buNone/>
            </a:pPr>
            <a:endParaRPr sz="1600" b="1">
              <a:latin typeface="Arial"/>
              <a:ea typeface="Arial"/>
              <a:cs typeface="Arial"/>
              <a:sym typeface="Arial"/>
            </a:endParaRPr>
          </a:p>
          <a:p>
            <a:pPr marL="457200" lvl="0" indent="-406400" algn="l" rtl="0">
              <a:lnSpc>
                <a:spcPct val="90000"/>
              </a:lnSpc>
              <a:spcBef>
                <a:spcPts val="1000"/>
              </a:spcBef>
              <a:spcAft>
                <a:spcPts val="0"/>
              </a:spcAft>
              <a:buSzPts val="2400"/>
              <a:buNone/>
            </a:pPr>
            <a:r>
              <a:rPr lang="en-GB" altLang="en-GB" sz="1600" b="1" i="0">
                <a:solidFill>
                  <a:srgbClr val="0B0C0C"/>
                </a:solidFill>
                <a:latin typeface="Arial"/>
                <a:ea typeface="Arial"/>
                <a:cs typeface="Arial"/>
                <a:sym typeface="Arial"/>
              </a:rPr>
              <a:t>Lower Key </a:t>
            </a:r>
            <a:r>
              <a:rPr lang="en-GB" altLang="en-GB" sz="1600" b="1">
                <a:solidFill>
                  <a:srgbClr val="0B0C0C"/>
                </a:solidFill>
                <a:latin typeface="Arial"/>
                <a:ea typeface="Arial"/>
                <a:cs typeface="Arial"/>
                <a:sym typeface="Arial"/>
              </a:rPr>
              <a:t>S</a:t>
            </a:r>
            <a:r>
              <a:rPr lang="en-GB" altLang="en-GB" sz="1600" b="1" i="0">
                <a:solidFill>
                  <a:srgbClr val="0B0C0C"/>
                </a:solidFill>
                <a:latin typeface="Arial"/>
                <a:ea typeface="Arial"/>
                <a:cs typeface="Arial"/>
                <a:sym typeface="Arial"/>
              </a:rPr>
              <a:t>tage 2 - Years 3 and 4</a:t>
            </a:r>
            <a:endParaRPr/>
          </a:p>
          <a:p>
            <a:pPr marL="457200" lvl="0" indent="-406400" algn="l" rtl="0">
              <a:lnSpc>
                <a:spcPct val="90000"/>
              </a:lnSpc>
              <a:spcBef>
                <a:spcPts val="2500"/>
              </a:spcBef>
              <a:spcAft>
                <a:spcPts val="0"/>
              </a:spcAft>
              <a:buSzPts val="2400"/>
              <a:buNone/>
            </a:pPr>
            <a:r>
              <a:rPr lang="en-GB" altLang="en-GB" sz="1600" b="0" i="0">
                <a:solidFill>
                  <a:srgbClr val="0B0C0C"/>
                </a:solidFill>
                <a:latin typeface="Arial"/>
                <a:ea typeface="Arial"/>
                <a:cs typeface="Arial"/>
                <a:sym typeface="Arial"/>
              </a:rPr>
              <a:t>The principal focus of mathematics teaching in Lower </a:t>
            </a:r>
            <a:r>
              <a:rPr lang="en-GB" altLang="en-GB" sz="1600">
                <a:solidFill>
                  <a:srgbClr val="0B0C0C"/>
                </a:solidFill>
                <a:latin typeface="Arial"/>
                <a:ea typeface="Arial"/>
                <a:cs typeface="Arial"/>
                <a:sym typeface="Arial"/>
              </a:rPr>
              <a:t>K</a:t>
            </a:r>
            <a:r>
              <a:rPr lang="en-GB" altLang="en-GB" sz="1600" b="0" i="0">
                <a:solidFill>
                  <a:srgbClr val="0B0C0C"/>
                </a:solidFill>
                <a:latin typeface="Arial"/>
                <a:ea typeface="Arial"/>
                <a:cs typeface="Arial"/>
                <a:sym typeface="Arial"/>
              </a:rPr>
              <a:t>ey </a:t>
            </a:r>
            <a:r>
              <a:rPr lang="en-GB" altLang="en-GB" sz="1600">
                <a:solidFill>
                  <a:srgbClr val="0B0C0C"/>
                </a:solidFill>
                <a:latin typeface="Arial"/>
                <a:ea typeface="Arial"/>
                <a:cs typeface="Arial"/>
                <a:sym typeface="Arial"/>
              </a:rPr>
              <a:t>S</a:t>
            </a:r>
            <a:r>
              <a:rPr lang="en-GB" altLang="en-GB" sz="1600" b="0" i="0">
                <a:solidFill>
                  <a:srgbClr val="0B0C0C"/>
                </a:solidFill>
                <a:latin typeface="Arial"/>
                <a:ea typeface="Arial"/>
                <a:cs typeface="Arial"/>
                <a:sym typeface="Arial"/>
              </a:rPr>
              <a:t>tage 2 is to ensure that pupils become increasingly fluent with whole numbers and the 4 operations, including number facts and the concept of place value. This should ensure that pupils develop efficient written and mental methods and perform calculations accurately with increasingly large whole numbers.</a:t>
            </a:r>
            <a:endParaRPr/>
          </a:p>
          <a:p>
            <a:pPr marL="457200" lvl="0" indent="-406400" algn="l" rtl="0">
              <a:lnSpc>
                <a:spcPct val="90000"/>
              </a:lnSpc>
              <a:spcBef>
                <a:spcPts val="2500"/>
              </a:spcBef>
              <a:spcAft>
                <a:spcPts val="0"/>
              </a:spcAft>
              <a:buSzPts val="2400"/>
              <a:buNone/>
            </a:pPr>
            <a:r>
              <a:rPr lang="en-GB" altLang="en-GB" sz="1600" b="0" i="0">
                <a:solidFill>
                  <a:srgbClr val="0B0C0C"/>
                </a:solidFill>
                <a:latin typeface="Arial"/>
                <a:ea typeface="Arial"/>
                <a:cs typeface="Arial"/>
                <a:sym typeface="Arial"/>
              </a:rPr>
              <a:t>At this stage, pupils should develop their ability to solve a range of problems, including with simple fractions and decimal place value. Teaching should also ensure that pupils draw with increasing accuracy and develop mathematical reasoning so they can analyse shapes and their properties, and confidently describe the relationships between them. It should ensure that they can use measuring instruments with accuracy and make connections between measure and number.</a:t>
            </a:r>
            <a:endParaRPr/>
          </a:p>
          <a:p>
            <a:pPr marL="457200" lvl="0" indent="-406400" algn="l" rtl="0">
              <a:lnSpc>
                <a:spcPct val="90000"/>
              </a:lnSpc>
              <a:spcBef>
                <a:spcPts val="2500"/>
              </a:spcBef>
              <a:spcAft>
                <a:spcPts val="0"/>
              </a:spcAft>
              <a:buSzPts val="2400"/>
              <a:buNone/>
            </a:pPr>
            <a:r>
              <a:rPr lang="en-GB" altLang="en-GB" sz="1600" b="0" i="0">
                <a:solidFill>
                  <a:srgbClr val="0B0C0C"/>
                </a:solidFill>
                <a:latin typeface="Arial"/>
                <a:ea typeface="Arial"/>
                <a:cs typeface="Arial"/>
                <a:sym typeface="Arial"/>
              </a:rPr>
              <a:t>By the end of Year 4, pupils should have memorised their multiplication tables up to and including the 12 multiplication table and show precision and fluency in their work.</a:t>
            </a:r>
            <a:endParaRPr/>
          </a:p>
          <a:p>
            <a:pPr marL="457200" lvl="0" indent="-406400" algn="l" rtl="0">
              <a:lnSpc>
                <a:spcPct val="90000"/>
              </a:lnSpc>
              <a:spcBef>
                <a:spcPts val="2500"/>
              </a:spcBef>
              <a:spcAft>
                <a:spcPts val="0"/>
              </a:spcAft>
              <a:buSzPts val="2400"/>
              <a:buNone/>
            </a:pPr>
            <a:r>
              <a:rPr lang="en-GB" altLang="en-GB" sz="1600" b="0" i="0">
                <a:solidFill>
                  <a:srgbClr val="0B0C0C"/>
                </a:solidFill>
                <a:latin typeface="Arial"/>
                <a:ea typeface="Arial"/>
                <a:cs typeface="Arial"/>
                <a:sym typeface="Arial"/>
              </a:rPr>
              <a:t>Pupils should read and spell mathematical vocabulary correctly and confidently, using their growing word-reading knowledge and their knowledge of spelling.</a:t>
            </a:r>
            <a:endParaRPr/>
          </a:p>
          <a:p>
            <a:pPr marL="0" lvl="0" indent="0" algn="ctr" rtl="0">
              <a:lnSpc>
                <a:spcPct val="90000"/>
              </a:lnSpc>
              <a:spcBef>
                <a:spcPts val="1500"/>
              </a:spcBef>
              <a:spcAft>
                <a:spcPts val="0"/>
              </a:spcAft>
              <a:buClr>
                <a:schemeClr val="dk1"/>
              </a:buClr>
              <a:buSzPts val="4800"/>
              <a:buNone/>
            </a:pPr>
            <a:endParaRPr sz="3100" b="1"/>
          </a:p>
          <a:p>
            <a:pPr marL="0" lvl="0" indent="0" algn="ctr" rtl="0">
              <a:lnSpc>
                <a:spcPct val="90000"/>
              </a:lnSpc>
              <a:spcBef>
                <a:spcPts val="0"/>
              </a:spcBef>
              <a:spcAft>
                <a:spcPts val="0"/>
              </a:spcAft>
              <a:buClr>
                <a:schemeClr val="dk1"/>
              </a:buClr>
              <a:buSzPts val="4800"/>
              <a:buNone/>
            </a:pPr>
            <a:endParaRPr sz="3100" b="1"/>
          </a:p>
        </p:txBody>
      </p:sp>
      <p:sp>
        <p:nvSpPr>
          <p:cNvPr id="134" name="Google Shape;134;p18"/>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5" name="Google Shape;135;p18"/>
          <p:cNvSpPr txBox="1"/>
          <p:nvPr/>
        </p:nvSpPr>
        <p:spPr>
          <a:xfrm rot="-5400000">
            <a:off x="-545624" y="2831465"/>
            <a:ext cx="3255328" cy="144655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8800"/>
              <a:buFont typeface="Arial"/>
              <a:buNone/>
            </a:pPr>
            <a:r>
              <a:rPr lang="en-GB" altLang="en-GB" sz="8800" b="1" i="0" u="none" strike="noStrike" cap="none">
                <a:solidFill>
                  <a:schemeClr val="lt1"/>
                </a:solidFill>
                <a:latin typeface="Calibri"/>
                <a:ea typeface="Calibri"/>
                <a:cs typeface="Calibri"/>
                <a:sym typeface="Calibri"/>
              </a:rPr>
              <a:t>Intent</a:t>
            </a:r>
            <a:endParaRPr sz="8800" b="1" i="0" u="none" strike="noStrike" cap="none">
              <a:solidFill>
                <a:schemeClr val="lt1"/>
              </a:solidFill>
              <a:latin typeface="Calibri"/>
              <a:ea typeface="Calibri"/>
              <a:cs typeface="Calibri"/>
              <a:sym typeface="Calibri"/>
            </a:endParaRPr>
          </a:p>
        </p:txBody>
      </p:sp>
      <p:pic>
        <p:nvPicPr>
          <p:cNvPr id="136" name="Google Shape;136;p18"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2"/>
          <p:cNvSpPr/>
          <p:nvPr/>
        </p:nvSpPr>
        <p:spPr>
          <a:xfrm>
            <a:off x="-63362" y="-360614"/>
            <a:ext cx="216420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6" name="Google Shape;166;p22"/>
          <p:cNvSpPr txBox="1"/>
          <p:nvPr/>
        </p:nvSpPr>
        <p:spPr>
          <a:xfrm rot="-5400000">
            <a:off x="-898278" y="3070993"/>
            <a:ext cx="3833906" cy="707886"/>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67" name="Google Shape;167;p22"/>
          <p:cNvSpPr txBox="1"/>
          <p:nvPr/>
        </p:nvSpPr>
        <p:spPr>
          <a:xfrm>
            <a:off x="2582626" y="3056602"/>
            <a:ext cx="9144000" cy="2904000"/>
          </a:xfrm>
          <a:prstGeom prst="rect">
            <a:avLst/>
          </a:prstGeom>
          <a:noFill/>
          <a:ln>
            <a:noFill/>
          </a:ln>
        </p:spPr>
        <p:txBody>
          <a:bodyPr spcFirstLastPara="1" wrap="square" lIns="91425" tIns="45700" rIns="91425" bIns="45700" numCol="1" anchor="b" anchorCtr="0">
            <a:noAutofit/>
          </a:bodyPr>
          <a:lstStyle/>
          <a:p>
            <a:pPr marL="0" lvl="0" indent="0" algn="l" rtl="0">
              <a:lnSpc>
                <a:spcPct val="115000"/>
              </a:lnSpc>
              <a:spcBef>
                <a:spcPts val="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r>
              <a:rPr lang="en-GB" altLang="en-GB" sz="1500">
                <a:solidFill>
                  <a:schemeClr val="dk1"/>
                </a:solidFill>
                <a:highlight>
                  <a:srgbClr val="F8F9FA"/>
                </a:highlight>
                <a:latin typeface="Roboto"/>
                <a:ea typeface="Roboto"/>
                <a:cs typeface="Roboto"/>
                <a:sym typeface="Roboto"/>
              </a:rPr>
              <a:t>                                                                                                                                                                                                     </a:t>
            </a: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0"/>
              </a:spcAft>
              <a:buNone/>
            </a:pP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The large majority of children progress through the curriculum content at the same pace using the White Rose mastery approach.</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Differentiation is achieved by emphasising deep knowledge and through individual support and intervention.</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We use the concrete, pictorial, abstract approach to introduce and teach new concepts.</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All lessons focus on fluency, problem solving and reasoning.</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chemeClr val="dk1"/>
              </a:buClr>
              <a:buSzPts val="1500"/>
              <a:buFont typeface="Roboto"/>
              <a:buChar char="●"/>
            </a:pPr>
            <a:r>
              <a:rPr lang="en-GB" altLang="en-GB" sz="1500">
                <a:solidFill>
                  <a:schemeClr val="dk1"/>
                </a:solidFill>
                <a:highlight>
                  <a:srgbClr val="F8F9FA"/>
                </a:highlight>
                <a:latin typeface="Roboto"/>
                <a:ea typeface="Roboto"/>
                <a:cs typeface="Roboto"/>
                <a:sym typeface="Roboto"/>
              </a:rPr>
              <a:t>We use metacognition approaches to deliver new content; ‘I do, we do, you do’ </a:t>
            </a:r>
            <a:endParaRPr sz="1850">
              <a:solidFill>
                <a:schemeClr val="dk1"/>
              </a:solidFill>
            </a:endParaRPr>
          </a:p>
          <a:p>
            <a:pPr marL="457200" lvl="0" indent="-323850" algn="l" rtl="0">
              <a:lnSpc>
                <a:spcPct val="115000"/>
              </a:lnSpc>
              <a:spcBef>
                <a:spcPts val="0"/>
              </a:spcBef>
              <a:spcAft>
                <a:spcPts val="0"/>
              </a:spcAft>
              <a:buClr>
                <a:schemeClr val="dk1"/>
              </a:buClr>
              <a:buSzPts val="1500"/>
              <a:buFont typeface="Roboto"/>
              <a:buChar char="●"/>
            </a:pPr>
            <a:r>
              <a:rPr lang="en-GB" altLang="en-GB" sz="1500">
                <a:solidFill>
                  <a:schemeClr val="dk1"/>
                </a:solidFill>
              </a:rPr>
              <a:t>‘I Do’ – the teacher models the concept, providing clear instruction on the method 	and talking through possible misconceptions.</a:t>
            </a:r>
            <a:endParaRPr sz="1500">
              <a:solidFill>
                <a:schemeClr val="dk1"/>
              </a:solidFill>
            </a:endParaRPr>
          </a:p>
          <a:p>
            <a:pPr marL="457200" lvl="0" indent="-323850" algn="l" rtl="0">
              <a:lnSpc>
                <a:spcPct val="120000"/>
              </a:lnSpc>
              <a:spcBef>
                <a:spcPts val="0"/>
              </a:spcBef>
              <a:spcAft>
                <a:spcPts val="0"/>
              </a:spcAft>
              <a:buClr>
                <a:schemeClr val="dk1"/>
              </a:buClr>
              <a:buSzPts val="1500"/>
              <a:buFont typeface="Roboto"/>
              <a:buChar char="●"/>
            </a:pPr>
            <a:r>
              <a:rPr lang="en-GB" altLang="en-GB" sz="1500">
                <a:solidFill>
                  <a:schemeClr val="dk1"/>
                </a:solidFill>
              </a:rPr>
              <a:t>‘We Do’ – shared practice as a whole class, or as a group, of the concept being taught. This may be adapted or extended depending on the children’s understanding.</a:t>
            </a:r>
            <a:endParaRPr sz="1500">
              <a:solidFill>
                <a:schemeClr val="dk1"/>
              </a:solidFill>
            </a:endParaRPr>
          </a:p>
          <a:p>
            <a:pPr marL="457200" lvl="0" indent="-323850" algn="l" rtl="0">
              <a:lnSpc>
                <a:spcPct val="120000"/>
              </a:lnSpc>
              <a:spcBef>
                <a:spcPts val="0"/>
              </a:spcBef>
              <a:spcAft>
                <a:spcPts val="0"/>
              </a:spcAft>
              <a:buClr>
                <a:schemeClr val="dk1"/>
              </a:buClr>
              <a:buSzPts val="1500"/>
              <a:buFont typeface="Roboto"/>
              <a:buChar char="●"/>
            </a:pPr>
            <a:r>
              <a:rPr lang="en-GB" altLang="en-GB" sz="1500">
                <a:solidFill>
                  <a:schemeClr val="dk1"/>
                </a:solidFill>
              </a:rPr>
              <a:t>‘You Do’ – the chance for children to work independently and apply their learning.</a:t>
            </a:r>
            <a:endParaRPr sz="1500">
              <a:solidFill>
                <a:schemeClr val="dk1"/>
              </a:solidFill>
            </a:endParaRPr>
          </a:p>
          <a:p>
            <a:pPr marL="457200" lvl="0" indent="-323850" algn="l" rtl="0">
              <a:lnSpc>
                <a:spcPct val="120000"/>
              </a:lnSpc>
              <a:spcBef>
                <a:spcPts val="0"/>
              </a:spcBef>
              <a:spcAft>
                <a:spcPts val="0"/>
              </a:spcAft>
              <a:buClr>
                <a:schemeClr val="dk1"/>
              </a:buClr>
              <a:buSzPts val="1500"/>
              <a:buFont typeface="Roboto"/>
              <a:buChar char="●"/>
            </a:pPr>
            <a:r>
              <a:rPr lang="en-GB" altLang="en-GB" sz="1500">
                <a:solidFill>
                  <a:schemeClr val="dk1"/>
                </a:solidFill>
              </a:rPr>
              <a:t>Modelled examples and key vocabulary from ‘I Do’ and ‘We Do’ work are displayed on the Maths Working Wall to support learners in their independent work. </a:t>
            </a:r>
            <a:endParaRPr sz="1500">
              <a:solidFill>
                <a:schemeClr val="dk1"/>
              </a:solidFill>
            </a:endParaRPr>
          </a:p>
          <a:p>
            <a:pPr marL="457200" lvl="0" indent="-323850" algn="l" rtl="0">
              <a:lnSpc>
                <a:spcPct val="115000"/>
              </a:lnSpc>
              <a:spcBef>
                <a:spcPts val="0"/>
              </a:spcBef>
              <a:spcAft>
                <a:spcPts val="0"/>
              </a:spcAft>
              <a:buClr>
                <a:schemeClr val="dk1"/>
              </a:buClr>
              <a:buSzPts val="1500"/>
              <a:buFont typeface="Roboto"/>
              <a:buChar char="●"/>
            </a:pPr>
            <a:r>
              <a:rPr lang="en-GB" altLang="en-GB" sz="1500">
                <a:solidFill>
                  <a:schemeClr val="dk1"/>
                </a:solidFill>
                <a:highlight>
                  <a:srgbClr val="F8F9FA"/>
                </a:highlight>
                <a:latin typeface="Roboto"/>
                <a:ea typeface="Roboto"/>
                <a:cs typeface="Roboto"/>
                <a:sym typeface="Roboto"/>
              </a:rPr>
              <a:t>Working walls are used to demonstrate prior learning and to support with  pre and post teaching.</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Practice and consolidation play a central role. Carefully designed variation within this builds fluency and understanding of underlying mathematical concepts.</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rgbClr val="212529"/>
              </a:buClr>
              <a:buSzPts val="1500"/>
              <a:buFont typeface="Roboto"/>
              <a:buChar char="●"/>
            </a:pPr>
            <a:r>
              <a:rPr lang="en-GB" altLang="en-GB" sz="1500">
                <a:solidFill>
                  <a:schemeClr val="dk1"/>
                </a:solidFill>
                <a:highlight>
                  <a:srgbClr val="F8F9FA"/>
                </a:highlight>
                <a:latin typeface="Roboto"/>
                <a:ea typeface="Roboto"/>
                <a:cs typeface="Roboto"/>
                <a:sym typeface="Roboto"/>
              </a:rPr>
              <a:t>Teachers use precise questioning in class to test conceptual and procedural knowledge and assess children regularly to identify those requiring intervention, so that all children keep up.</a:t>
            </a:r>
            <a:endParaRPr sz="1500">
              <a:solidFill>
                <a:schemeClr val="dk1"/>
              </a:solidFill>
              <a:highlight>
                <a:srgbClr val="F8F9FA"/>
              </a:highlight>
              <a:latin typeface="Roboto"/>
              <a:ea typeface="Roboto"/>
              <a:cs typeface="Roboto"/>
              <a:sym typeface="Roboto"/>
            </a:endParaRPr>
          </a:p>
          <a:p>
            <a:pPr marL="457200" lvl="0" indent="-323850" algn="l" rtl="0">
              <a:lnSpc>
                <a:spcPct val="115000"/>
              </a:lnSpc>
              <a:spcBef>
                <a:spcPts val="0"/>
              </a:spcBef>
              <a:spcAft>
                <a:spcPts val="0"/>
              </a:spcAft>
              <a:buClr>
                <a:schemeClr val="dk1"/>
              </a:buClr>
              <a:buSzPts val="1500"/>
              <a:buFont typeface="Roboto"/>
              <a:buChar char="●"/>
            </a:pPr>
            <a:r>
              <a:rPr lang="en-GB" altLang="en-GB" sz="1500">
                <a:solidFill>
                  <a:schemeClr val="dk1"/>
                </a:solidFill>
                <a:highlight>
                  <a:srgbClr val="F8F9FA"/>
                </a:highlight>
                <a:latin typeface="Roboto"/>
                <a:ea typeface="Roboto"/>
                <a:cs typeface="Roboto"/>
                <a:sym typeface="Roboto"/>
              </a:rPr>
              <a:t>Daily arithmetic is built in to ensure fluency of number and calculations.</a:t>
            </a:r>
            <a:endParaRPr sz="1500">
              <a:solidFill>
                <a:schemeClr val="dk1"/>
              </a:solidFill>
              <a:highlight>
                <a:srgbClr val="F8F9FA"/>
              </a:highlight>
              <a:latin typeface="Roboto"/>
              <a:ea typeface="Roboto"/>
              <a:cs typeface="Roboto"/>
              <a:sym typeface="Roboto"/>
            </a:endParaRPr>
          </a:p>
          <a:p>
            <a:pPr marL="0" lvl="0" indent="0" algn="l" rtl="0">
              <a:lnSpc>
                <a:spcPct val="115000"/>
              </a:lnSpc>
              <a:spcBef>
                <a:spcPts val="1200"/>
              </a:spcBef>
              <a:spcAft>
                <a:spcPts val="1200"/>
              </a:spcAft>
              <a:buClr>
                <a:schemeClr val="dk1"/>
              </a:buClr>
              <a:buSzPts val="1100"/>
              <a:buFont typeface="Arial"/>
              <a:buNone/>
            </a:pPr>
            <a:r>
              <a:rPr lang="en-GB" altLang="en-GB" sz="1500">
                <a:solidFill>
                  <a:srgbClr val="212529"/>
                </a:solidFill>
                <a:highlight>
                  <a:srgbClr val="F8F9FA"/>
                </a:highlight>
                <a:latin typeface="Roboto"/>
                <a:ea typeface="Roboto"/>
                <a:cs typeface="Roboto"/>
                <a:sym typeface="Roboto"/>
              </a:rPr>
              <a:t> </a:t>
            </a:r>
            <a:endParaRPr sz="1500">
              <a:solidFill>
                <a:srgbClr val="212529"/>
              </a:solidFill>
              <a:highlight>
                <a:srgbClr val="F8F9FA"/>
              </a:highlight>
              <a:latin typeface="Roboto"/>
              <a:ea typeface="Roboto"/>
              <a:cs typeface="Roboto"/>
              <a:sym typeface="Roboto"/>
            </a:endParaRPr>
          </a:p>
        </p:txBody>
      </p:sp>
      <p:pic>
        <p:nvPicPr>
          <p:cNvPr id="168" name="Google Shape;168;p22" descr="A green circle with a crown and arrows  Description automatically generated"/>
          <p:cNvPicPr preferRelativeResize="0"/>
          <p:nvPr/>
        </p:nvPicPr>
        <p:blipFill rotWithShape="1">
          <a:blip r:embed="rId3">
            <a:alphaModFix/>
          </a:blip>
          <a:srcRect/>
          <a:stretch/>
        </p:blipFill>
        <p:spPr>
          <a:xfrm>
            <a:off x="10587220" y="-3"/>
            <a:ext cx="1497666" cy="108102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3"/>
          <p:cNvSpPr/>
          <p:nvPr/>
        </p:nvSpPr>
        <p:spPr>
          <a:xfrm>
            <a:off x="0" y="-4064"/>
            <a:ext cx="216408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4" name="Google Shape;174;p23"/>
          <p:cNvSpPr txBox="1"/>
          <p:nvPr/>
        </p:nvSpPr>
        <p:spPr>
          <a:xfrm rot="-5400000">
            <a:off x="-898278" y="3070993"/>
            <a:ext cx="3833906" cy="707886"/>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75" name="Google Shape;175;p23"/>
          <p:cNvSpPr txBox="1"/>
          <p:nvPr/>
        </p:nvSpPr>
        <p:spPr>
          <a:xfrm>
            <a:off x="2539395" y="1507986"/>
            <a:ext cx="9144000" cy="4276500"/>
          </a:xfrm>
          <a:prstGeom prst="rect">
            <a:avLst/>
          </a:prstGeom>
          <a:noFill/>
          <a:ln>
            <a:noFill/>
          </a:ln>
        </p:spPr>
        <p:txBody>
          <a:bodyPr spcFirstLastPara="1" wrap="square" lIns="91425" tIns="45700" rIns="91425" bIns="45700" numCol="1" anchor="b" anchorCtr="0">
            <a:noAutofit/>
          </a:bodyPr>
          <a:lstStyle/>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altLang="en-GB" sz="1675" b="1" i="0" u="sng" strike="noStrike" cap="none">
                <a:solidFill>
                  <a:srgbClr val="000000"/>
                </a:solidFill>
                <a:latin typeface="Arial"/>
                <a:ea typeface="Arial"/>
                <a:cs typeface="Arial"/>
                <a:sym typeface="Arial"/>
              </a:rPr>
              <a:t>Maths </a:t>
            </a:r>
            <a:r>
              <a:rPr lang="en-GB" altLang="en-GB" sz="1675" b="1" u="sng"/>
              <a:t>Assessment</a:t>
            </a:r>
            <a:endParaRPr sz="1675" b="1" u="sng"/>
          </a:p>
          <a:p>
            <a:pPr marL="0" marR="0" lvl="0" indent="0" algn="ctr" rtl="0">
              <a:lnSpc>
                <a:spcPct val="100000"/>
              </a:lnSpc>
              <a:spcBef>
                <a:spcPts val="0"/>
              </a:spcBef>
              <a:spcAft>
                <a:spcPts val="0"/>
              </a:spcAft>
              <a:buNone/>
            </a:pPr>
            <a:endParaRPr sz="1675" b="1" u="sng"/>
          </a:p>
          <a:p>
            <a:pPr marL="0" marR="0" lvl="0" indent="0" algn="ctr" rtl="0">
              <a:lnSpc>
                <a:spcPct val="100000"/>
              </a:lnSpc>
              <a:spcBef>
                <a:spcPts val="0"/>
              </a:spcBef>
              <a:spcAft>
                <a:spcPts val="0"/>
              </a:spcAft>
              <a:buNone/>
            </a:pPr>
            <a:endParaRPr sz="1675" b="1" u="sng"/>
          </a:p>
          <a:p>
            <a:pPr marL="0" marR="0" lvl="0" indent="0" algn="l" rtl="0">
              <a:lnSpc>
                <a:spcPct val="100000"/>
              </a:lnSpc>
              <a:spcBef>
                <a:spcPts val="0"/>
              </a:spcBef>
              <a:spcAft>
                <a:spcPts val="0"/>
              </a:spcAft>
              <a:buNone/>
            </a:pPr>
            <a:r>
              <a:rPr lang="en-GB" altLang="en-GB" sz="1675">
                <a:latin typeface="Calibri"/>
                <a:ea typeface="Calibri"/>
                <a:cs typeface="Calibri"/>
                <a:sym typeface="Calibri"/>
              </a:rPr>
              <a:t>At St Edmundsbury Academy, we use assessment for learning and in the moment </a:t>
            </a: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feedback to support children with their learning.</a:t>
            </a: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White Rose Maths assessments are used at the end of each term to assess children’s knowledge and understanding and to inform planning.</a:t>
            </a:r>
            <a:endParaRPr sz="750">
              <a:latin typeface="Calibri"/>
              <a:ea typeface="Calibri"/>
              <a:cs typeface="Calibri"/>
              <a:sym typeface="Calibri"/>
            </a:endParaRPr>
          </a:p>
          <a:p>
            <a:pPr marL="0" marR="0" lvl="0" indent="0" algn="l" rtl="0">
              <a:lnSpc>
                <a:spcPct val="100000"/>
              </a:lnSpc>
              <a:spcBef>
                <a:spcPts val="0"/>
              </a:spcBef>
              <a:spcAft>
                <a:spcPts val="0"/>
              </a:spcAft>
              <a:buNone/>
            </a:pPr>
            <a:endParaRPr sz="1675"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We use ‘Smart Grade’ to support staff with question level analysis and action planning meetings so that staff have a clear understanding of next steps.</a:t>
            </a:r>
            <a:endParaRPr sz="750">
              <a:latin typeface="Calibri"/>
              <a:ea typeface="Calibri"/>
              <a:cs typeface="Calibri"/>
              <a:sym typeface="Calibri"/>
            </a:endParaRPr>
          </a:p>
          <a:p>
            <a:pPr marL="0" marR="0" lvl="0" indent="0" algn="l" rtl="0">
              <a:lnSpc>
                <a:spcPct val="100000"/>
              </a:lnSpc>
              <a:spcBef>
                <a:spcPts val="0"/>
              </a:spcBef>
              <a:spcAft>
                <a:spcPts val="0"/>
              </a:spcAft>
              <a:buNone/>
            </a:pPr>
            <a:endParaRPr sz="1675" b="0" i="0" u="none" strike="noStrike" cap="none">
              <a:solidFill>
                <a:srgbClr val="000000"/>
              </a:solidFill>
              <a:latin typeface="Oi"/>
              <a:ea typeface="Oi"/>
              <a:cs typeface="Oi"/>
              <a:sym typeface="Oi"/>
            </a:endParaRPr>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b="0" i="0" u="sng"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Arial"/>
              <a:ea typeface="Arial"/>
              <a:cs typeface="Arial"/>
              <a:sym typeface="Arial"/>
            </a:endParaRPr>
          </a:p>
        </p:txBody>
      </p:sp>
      <p:pic>
        <p:nvPicPr>
          <p:cNvPr id="176" name="Google Shape;176;p23"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4"/>
          <p:cNvSpPr/>
          <p:nvPr/>
        </p:nvSpPr>
        <p:spPr>
          <a:xfrm>
            <a:off x="0" y="-4064"/>
            <a:ext cx="216420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2" name="Google Shape;182;p24"/>
          <p:cNvSpPr txBox="1"/>
          <p:nvPr/>
        </p:nvSpPr>
        <p:spPr>
          <a:xfrm rot="-5400000">
            <a:off x="-898268" y="3070889"/>
            <a:ext cx="3834000" cy="70800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83" name="Google Shape;183;p24"/>
          <p:cNvSpPr txBox="1"/>
          <p:nvPr/>
        </p:nvSpPr>
        <p:spPr>
          <a:xfrm>
            <a:off x="2539395" y="1507986"/>
            <a:ext cx="9144000" cy="4276500"/>
          </a:xfrm>
          <a:prstGeom prst="rect">
            <a:avLst/>
          </a:prstGeom>
          <a:noFill/>
          <a:ln>
            <a:noFill/>
          </a:ln>
        </p:spPr>
        <p:txBody>
          <a:bodyPr spcFirstLastPara="1" wrap="square" lIns="91425" tIns="45700" rIns="91425" bIns="45700" numCol="1" anchor="b" anchorCtr="0">
            <a:noAutofit/>
          </a:bodyPr>
          <a:lstStyle/>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altLang="en-GB" sz="1675" b="1" i="0" u="sng" strike="noStrike" cap="none">
                <a:solidFill>
                  <a:srgbClr val="000000"/>
                </a:solidFill>
                <a:latin typeface="Arial"/>
                <a:ea typeface="Arial"/>
                <a:cs typeface="Arial"/>
                <a:sym typeface="Arial"/>
              </a:rPr>
              <a:t>Maths Homework at St Edmundsbury C of E Primary Academy</a:t>
            </a:r>
            <a:endParaRPr sz="750"/>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GB" altLang="en-GB" sz="1675" i="0" u="none" strike="noStrike" cap="none">
                <a:solidFill>
                  <a:srgbClr val="000000"/>
                </a:solidFill>
                <a:latin typeface="Calibri"/>
                <a:ea typeface="Calibri"/>
                <a:cs typeface="Calibri"/>
                <a:sym typeface="Calibri"/>
              </a:rPr>
              <a:t>Maths Homework is sent home weekly.</a:t>
            </a:r>
            <a:endParaRPr sz="750">
              <a:latin typeface="Calibri"/>
              <a:ea typeface="Calibri"/>
              <a:cs typeface="Calibri"/>
              <a:sym typeface="Calibri"/>
            </a:endParaRPr>
          </a:p>
          <a:p>
            <a:pPr marL="0" marR="0" lvl="0" indent="0" algn="l" rtl="0">
              <a:lnSpc>
                <a:spcPct val="100000"/>
              </a:lnSpc>
              <a:spcBef>
                <a:spcPts val="0"/>
              </a:spcBef>
              <a:spcAft>
                <a:spcPts val="0"/>
              </a:spcAft>
              <a:buNone/>
            </a:pPr>
            <a:endParaRPr sz="1675"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i="0" u="none" strike="noStrike" cap="none">
                <a:solidFill>
                  <a:srgbClr val="000000"/>
                </a:solidFill>
                <a:latin typeface="Calibri"/>
                <a:ea typeface="Calibri"/>
                <a:cs typeface="Calibri"/>
                <a:sym typeface="Calibri"/>
              </a:rPr>
              <a:t>EYFS take home a weekly Maths activity from the beginning of Autumn Term.</a:t>
            </a:r>
            <a:endParaRPr sz="750">
              <a:latin typeface="Calibri"/>
              <a:ea typeface="Calibri"/>
              <a:cs typeface="Calibri"/>
              <a:sym typeface="Calibri"/>
            </a:endParaRPr>
          </a:p>
          <a:p>
            <a:pPr marL="0" marR="0" lvl="0" indent="0" algn="l" rtl="0">
              <a:lnSpc>
                <a:spcPct val="100000"/>
              </a:lnSpc>
              <a:spcBef>
                <a:spcPts val="0"/>
              </a:spcBef>
              <a:spcAft>
                <a:spcPts val="0"/>
              </a:spcAft>
              <a:buNone/>
            </a:pPr>
            <a:endParaRPr sz="1675" b="0" i="0" u="none" strike="noStrike" cap="none">
              <a:solidFill>
                <a:srgbClr val="000000"/>
              </a:solidFill>
              <a:latin typeface="Oi"/>
              <a:ea typeface="Oi"/>
              <a:cs typeface="Oi"/>
              <a:sym typeface="Oi"/>
            </a:endParaRPr>
          </a:p>
          <a:p>
            <a:pPr marL="0" marR="0" lvl="0" indent="0" algn="l" rtl="0">
              <a:lnSpc>
                <a:spcPct val="100000"/>
              </a:lnSpc>
              <a:spcBef>
                <a:spcPts val="0"/>
              </a:spcBef>
              <a:spcAft>
                <a:spcPts val="0"/>
              </a:spcAft>
              <a:buNone/>
            </a:pPr>
            <a:r>
              <a:rPr lang="en-GB" altLang="en-GB" sz="1675" i="0" u="none" strike="noStrike" cap="none">
                <a:solidFill>
                  <a:srgbClr val="000000"/>
                </a:solidFill>
              </a:rPr>
              <a:t>KS1 practise number a range of number facts and begin practising their 2, 5 and 10 times tables.</a:t>
            </a:r>
            <a:endParaRPr sz="750"/>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r>
              <a:rPr lang="en-GB" altLang="en-GB" sz="1675" i="0" u="none" strike="noStrike" cap="none">
                <a:solidFill>
                  <a:srgbClr val="000000"/>
                </a:solidFill>
              </a:rPr>
              <a:t>KS2 use Times Table Rock Stars to practise all the times tables, from 2 to 12.</a:t>
            </a:r>
            <a:endParaRPr sz="750"/>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r>
              <a:rPr lang="en-GB" altLang="en-GB" sz="1675" i="0" u="none" strike="noStrike" cap="none">
                <a:solidFill>
                  <a:srgbClr val="000000"/>
                </a:solidFill>
              </a:rPr>
              <a:t>From Year One onwards, children are also sent home with ‘Flashback Four’ exercises.  These come from the White Rose Maths scheme and allow the children to retrieve and practise elements of the curriculum they have already met.</a:t>
            </a:r>
            <a:endParaRPr sz="750"/>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b="0" i="0" u="sng"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Arial"/>
              <a:ea typeface="Arial"/>
              <a:cs typeface="Arial"/>
              <a:sym typeface="Arial"/>
            </a:endParaRPr>
          </a:p>
        </p:txBody>
      </p:sp>
      <p:pic>
        <p:nvPicPr>
          <p:cNvPr id="184" name="Google Shape;184;p24"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p:nvPr/>
        </p:nvSpPr>
        <p:spPr>
          <a:xfrm>
            <a:off x="0" y="-4064"/>
            <a:ext cx="2164200" cy="6858000"/>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numCol="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0" name="Google Shape;190;p25"/>
          <p:cNvSpPr txBox="1"/>
          <p:nvPr/>
        </p:nvSpPr>
        <p:spPr>
          <a:xfrm rot="-5400000">
            <a:off x="-898268" y="3070889"/>
            <a:ext cx="3834000" cy="708000"/>
          </a:xfrm>
          <a:prstGeom prst="rect">
            <a:avLst/>
          </a:prstGeom>
          <a:noFill/>
          <a:ln>
            <a:noFill/>
          </a:ln>
        </p:spPr>
        <p:txBody>
          <a:bodyPr spcFirstLastPara="1" wrap="square" lIns="91425" tIns="45700" rIns="91425" bIns="45700" numCol="1"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altLang="en-GB" sz="4000" b="1" i="0" u="none" strike="noStrike" cap="none">
                <a:solidFill>
                  <a:schemeClr val="lt1"/>
                </a:solidFill>
                <a:latin typeface="Calibri"/>
                <a:ea typeface="Calibri"/>
                <a:cs typeface="Calibri"/>
                <a:sym typeface="Calibri"/>
              </a:rPr>
              <a:t>Implementation</a:t>
            </a:r>
            <a:endParaRPr sz="4000" b="1" i="0" u="none" strike="noStrike" cap="none">
              <a:solidFill>
                <a:schemeClr val="lt1"/>
              </a:solidFill>
              <a:latin typeface="Calibri"/>
              <a:ea typeface="Calibri"/>
              <a:cs typeface="Calibri"/>
              <a:sym typeface="Calibri"/>
            </a:endParaRPr>
          </a:p>
        </p:txBody>
      </p:sp>
      <p:sp>
        <p:nvSpPr>
          <p:cNvPr id="191" name="Google Shape;191;p25"/>
          <p:cNvSpPr txBox="1"/>
          <p:nvPr/>
        </p:nvSpPr>
        <p:spPr>
          <a:xfrm>
            <a:off x="2539395" y="1507986"/>
            <a:ext cx="9144000" cy="4276500"/>
          </a:xfrm>
          <a:prstGeom prst="rect">
            <a:avLst/>
          </a:prstGeom>
          <a:noFill/>
          <a:ln>
            <a:noFill/>
          </a:ln>
        </p:spPr>
        <p:txBody>
          <a:bodyPr spcFirstLastPara="1" wrap="square" lIns="91425" tIns="45700" rIns="91425" bIns="45700" numCol="1" anchor="b" anchorCtr="0">
            <a:noAutofit/>
          </a:bodyPr>
          <a:lstStyle/>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GB" altLang="en-GB" sz="1675" b="1" u="sng"/>
              <a:t>Promoting Maths at St Edmundsbury</a:t>
            </a:r>
            <a:endParaRPr sz="750"/>
          </a:p>
          <a:p>
            <a:pPr marL="0" marR="0" lvl="0" indent="0" algn="ctr" rtl="0">
              <a:lnSpc>
                <a:spcPct val="100000"/>
              </a:lnSpc>
              <a:spcBef>
                <a:spcPts val="0"/>
              </a:spcBef>
              <a:spcAft>
                <a:spcPts val="0"/>
              </a:spcAft>
              <a:buNone/>
            </a:pPr>
            <a:endParaRPr sz="1675" b="1"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Maths is a key skill to support children in a range of future careers.</a:t>
            </a: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At St Edmundsbury, we continue to raise the profile and importance of Maths through:</a:t>
            </a: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 ‘Maths open sessions’ for parents</a:t>
            </a: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  Maths days </a:t>
            </a: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 Number day</a:t>
            </a: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 More able days with other schools</a:t>
            </a: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These opportunities allow children the opportunity to apply their knowledge and understanding in a range of real life contexts and problem solving activities.</a:t>
            </a:r>
            <a:endParaRPr sz="1675">
              <a:latin typeface="Calibri"/>
              <a:ea typeface="Calibri"/>
              <a:cs typeface="Calibri"/>
              <a:sym typeface="Calibri"/>
            </a:endParaRPr>
          </a:p>
          <a:p>
            <a:pPr marL="0" marR="0" lvl="0" indent="0" algn="l" rtl="0">
              <a:lnSpc>
                <a:spcPct val="100000"/>
              </a:lnSpc>
              <a:spcBef>
                <a:spcPts val="0"/>
              </a:spcBef>
              <a:spcAft>
                <a:spcPts val="0"/>
              </a:spcAft>
              <a:buNone/>
            </a:pPr>
            <a:r>
              <a:rPr lang="en-GB" altLang="en-GB" sz="1675">
                <a:latin typeface="Calibri"/>
                <a:ea typeface="Calibri"/>
                <a:cs typeface="Calibri"/>
                <a:sym typeface="Calibri"/>
              </a:rPr>
              <a:t>  </a:t>
            </a:r>
            <a:endParaRPr sz="1675">
              <a:latin typeface="Calibri"/>
              <a:ea typeface="Calibri"/>
              <a:cs typeface="Calibri"/>
              <a:sym typeface="Calibri"/>
            </a:endParaRPr>
          </a:p>
          <a:p>
            <a:pPr marL="0" marR="0" lvl="0" indent="0" algn="l" rtl="0">
              <a:lnSpc>
                <a:spcPct val="100000"/>
              </a:lnSpc>
              <a:spcBef>
                <a:spcPts val="0"/>
              </a:spcBef>
              <a:spcAft>
                <a:spcPts val="0"/>
              </a:spcAft>
              <a:buNone/>
            </a:pPr>
            <a:endParaRPr sz="1675"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675" b="0" i="0" u="none" strike="noStrike" cap="none">
              <a:solidFill>
                <a:srgbClr val="000000"/>
              </a:solidFill>
              <a:latin typeface="Oi"/>
              <a:ea typeface="Oi"/>
              <a:cs typeface="Oi"/>
              <a:sym typeface="Oi"/>
            </a:endParaRPr>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i="0" u="none" strike="noStrike" cap="none">
              <a:solidFill>
                <a:srgbClr val="000000"/>
              </a:solidFill>
            </a:endParaRPr>
          </a:p>
          <a:p>
            <a:pPr marL="0" marR="0" lvl="0" indent="0" algn="l" rtl="0">
              <a:lnSpc>
                <a:spcPct val="100000"/>
              </a:lnSpc>
              <a:spcBef>
                <a:spcPts val="0"/>
              </a:spcBef>
              <a:spcAft>
                <a:spcPts val="0"/>
              </a:spcAft>
              <a:buNone/>
            </a:pPr>
            <a:endParaRPr sz="1675" b="0" i="0" u="sng"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Oi"/>
              <a:ea typeface="Oi"/>
              <a:cs typeface="Oi"/>
              <a:sym typeface="Oi"/>
            </a:endParaRPr>
          </a:p>
          <a:p>
            <a:pPr marL="0" marR="0" lvl="0" indent="0" algn="ctr" rtl="0">
              <a:lnSpc>
                <a:spcPct val="100000"/>
              </a:lnSpc>
              <a:spcBef>
                <a:spcPts val="0"/>
              </a:spcBef>
              <a:spcAft>
                <a:spcPts val="0"/>
              </a:spcAft>
              <a:buNone/>
            </a:pPr>
            <a:endParaRPr sz="900" b="0" i="0" u="none" strike="noStrike" cap="none">
              <a:solidFill>
                <a:srgbClr val="000000"/>
              </a:solidFill>
              <a:latin typeface="Arial"/>
              <a:ea typeface="Arial"/>
              <a:cs typeface="Arial"/>
              <a:sym typeface="Arial"/>
            </a:endParaRPr>
          </a:p>
        </p:txBody>
      </p:sp>
      <p:pic>
        <p:nvPicPr>
          <p:cNvPr id="192" name="Google Shape;192;p25" descr="A green circle with a crown and arrows  Description automatically generated"/>
          <p:cNvPicPr preferRelativeResize="0"/>
          <p:nvPr/>
        </p:nvPicPr>
        <p:blipFill rotWithShape="1">
          <a:blip r:embed="rId3">
            <a:alphaModFix/>
          </a:blip>
          <a:srcRect/>
          <a:stretch/>
        </p:blipFill>
        <p:spPr>
          <a:xfrm>
            <a:off x="10335570" y="340372"/>
            <a:ext cx="1497666" cy="108102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1232</Words>
  <Application>Microsoft Office PowerPoint</Application>
  <PresentationFormat>Widescreen</PresentationFormat>
  <Paragraphs>476</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Symbol</vt:lpstr>
      <vt:lpstr>Oi</vt:lpstr>
      <vt:lpstr>Roboto</vt:lpstr>
      <vt:lpstr>Calibri</vt:lpstr>
      <vt:lpstr>Arial</vt:lpstr>
      <vt:lpstr>Office Theme</vt:lpstr>
      <vt:lpstr>Science Intent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Leader Training  </dc:title>
  <dc:creator>Mrs Pelling</dc:creator>
  <cp:lastModifiedBy>Mrs Pelling</cp:lastModifiedBy>
  <cp:revision>3</cp:revision>
  <dcterms:modified xsi:type="dcterms:W3CDTF">2025-06-02T17:37:01Z</dcterms:modified>
</cp:coreProperties>
</file>